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56" r:id="rId2"/>
    <p:sldId id="257" r:id="rId3"/>
    <p:sldId id="273" r:id="rId4"/>
    <p:sldId id="258" r:id="rId5"/>
    <p:sldId id="272" r:id="rId6"/>
    <p:sldId id="259" r:id="rId7"/>
    <p:sldId id="260" r:id="rId8"/>
    <p:sldId id="261" r:id="rId9"/>
    <p:sldId id="262" r:id="rId10"/>
    <p:sldId id="263" r:id="rId11"/>
    <p:sldId id="264" r:id="rId12"/>
    <p:sldId id="266" r:id="rId13"/>
    <p:sldId id="276" r:id="rId14"/>
    <p:sldId id="269" r:id="rId15"/>
    <p:sldId id="275" r:id="rId16"/>
    <p:sldId id="277" r:id="rId17"/>
    <p:sldId id="271" r:id="rId18"/>
    <p:sldId id="267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2607E3"/>
    <a:srgbClr val="F264E1"/>
    <a:srgbClr val="ED2BD6"/>
    <a:srgbClr val="B50F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3" d="100"/>
          <a:sy n="93" d="100"/>
        </p:scale>
        <p:origin x="40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A26E7-E0BC-45CE-B9DE-CE2C4BF28D57}" type="datetimeFigureOut">
              <a:rPr lang="en-US" smtClean="0"/>
              <a:t>5/1/2017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FD9D69-1523-4F85-8B65-29DF9920C2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9724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09E69-1998-4423-96EA-BB25DAD74C9F}" type="datetime1">
              <a:rPr lang="en-US" smtClean="0"/>
              <a:t>5/1/2017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B2F2-031F-4FD9-ACAE-F215C908AD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379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DF164-1152-4BAD-87FB-8466C427B583}" type="datetime1">
              <a:rPr lang="en-US" smtClean="0"/>
              <a:t>5/1/2017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B2F2-031F-4FD9-ACAE-F215C908AD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0496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45A43-81E7-43C9-9A84-BA6F5BB6E0E4}" type="datetime1">
              <a:rPr lang="en-US" smtClean="0"/>
              <a:t>5/1/2017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B2F2-031F-4FD9-ACAE-F215C908AD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3216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5ED77-A686-45D9-BB8C-130A45186341}" type="datetime1">
              <a:rPr lang="en-US" smtClean="0"/>
              <a:t>5/1/2017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B2F2-031F-4FD9-ACAE-F215C908AD74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989914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7B573-B14A-474A-9CE3-AEF7A4C2ED67}" type="datetime1">
              <a:rPr lang="en-US" smtClean="0"/>
              <a:t>5/1/2017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B2F2-031F-4FD9-ACAE-F215C908AD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8231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EADBA-B1C0-4AEE-8F27-863EF1681DFE}" type="datetime1">
              <a:rPr lang="en-US" smtClean="0"/>
              <a:t>5/1/2017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B2F2-031F-4FD9-ACAE-F215C908AD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3581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E91D5-3E51-4BED-A6F1-7AFEA46C781F}" type="datetime1">
              <a:rPr lang="en-US" smtClean="0"/>
              <a:t>5/1/2017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B2F2-031F-4FD9-ACAE-F215C908AD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1387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2C9DE-679A-433B-8D06-CD61AB632D56}" type="datetime1">
              <a:rPr lang="en-US" smtClean="0"/>
              <a:t>5/1/2017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B2F2-031F-4FD9-ACAE-F215C908AD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4431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0DD2D-5DD0-4ED9-8DFD-7166C338F5BB}" type="datetime1">
              <a:rPr lang="en-US" smtClean="0"/>
              <a:t>5/1/2017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B2F2-031F-4FD9-ACAE-F215C908AD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442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00643-CD7C-432B-BEC9-AFFF24FAC1C5}" type="datetime1">
              <a:rPr lang="en-US" smtClean="0"/>
              <a:t>5/1/2017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B2F2-031F-4FD9-ACAE-F215C908AD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4849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65489-DF46-4356-BB6F-4B6228157D48}" type="datetime1">
              <a:rPr lang="en-US" smtClean="0"/>
              <a:t>5/1/2017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B2F2-031F-4FD9-ACAE-F215C908AD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048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6C0B2-4736-4FB9-BEFE-47AB13C692CF}" type="datetime1">
              <a:rPr lang="en-US" smtClean="0"/>
              <a:t>5/1/2017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B2F2-031F-4FD9-ACAE-F215C908AD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233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19C636-4376-45E8-A9AA-919D0E2D6714}" type="datetime1">
              <a:rPr lang="en-US" smtClean="0"/>
              <a:t>5/1/2017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B2F2-031F-4FD9-ACAE-F215C908AD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2709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B075C-2F13-4011-8338-C2E592A3C2B9}" type="datetime1">
              <a:rPr lang="en-US" smtClean="0"/>
              <a:t>5/1/2017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B2F2-031F-4FD9-ACAE-F215C908AD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4905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C1903-896A-435D-BE8E-60B76B666C7D}" type="datetime1">
              <a:rPr lang="en-US" smtClean="0"/>
              <a:t>5/1/2017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B2F2-031F-4FD9-ACAE-F215C908AD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1237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F1646-BB00-4706-9581-C7ED253759AD}" type="datetime1">
              <a:rPr lang="en-US" smtClean="0"/>
              <a:t>5/1/2017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B2F2-031F-4FD9-ACAE-F215C908AD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025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204FF-C990-48A4-A363-21F820400FAF}" type="datetime1">
              <a:rPr lang="en-US" smtClean="0"/>
              <a:t>5/1/2017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B2F2-031F-4FD9-ACAE-F215C908AD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932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C9926280-8DCE-4346-9A98-BE33C6E3EBFF}" type="datetime1">
              <a:rPr lang="en-US" smtClean="0"/>
              <a:t>5/1/2017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B2F2-031F-4FD9-ACAE-F215C908AD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55597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airfoiltools.com/airfoil/details?airfoil=goe430-il" TargetMode="External"/><Relationship Id="rId2" Type="http://schemas.openxmlformats.org/officeDocument/2006/relationships/hyperlink" Target="https://www.saeaerodesign.com/content/2017_AERO_RULES_FINAL.pdf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3771" y="2132458"/>
            <a:ext cx="8825658" cy="2453951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Team Aeolus #313</a:t>
            </a:r>
            <a:br>
              <a:rPr lang="en-US" dirty="0">
                <a:solidFill>
                  <a:srgbClr val="FFFF00"/>
                </a:solidFill>
              </a:rPr>
            </a:b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55817" y="4105883"/>
            <a:ext cx="4300459" cy="2176394"/>
          </a:xfrm>
        </p:spPr>
        <p:txBody>
          <a:bodyPr>
            <a:normAutofit fontScale="85000" lnSpcReduction="20000"/>
          </a:bodyPr>
          <a:lstStyle/>
          <a:p>
            <a:pPr algn="ctr"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</a:rPr>
              <a:t>Yaqoub Almounes</a:t>
            </a:r>
          </a:p>
          <a:p>
            <a:pPr algn="ctr">
              <a:spcBef>
                <a:spcPts val="0"/>
              </a:spcBef>
            </a:pPr>
            <a:endParaRPr lang="en-US" dirty="0">
              <a:solidFill>
                <a:schemeClr val="tx1"/>
              </a:solidFill>
            </a:endParaRPr>
          </a:p>
          <a:p>
            <a:pPr algn="ctr"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</a:rPr>
              <a:t>John Cowan</a:t>
            </a:r>
          </a:p>
          <a:p>
            <a:pPr algn="ctr">
              <a:spcBef>
                <a:spcPts val="0"/>
              </a:spcBef>
            </a:pPr>
            <a:endParaRPr lang="en-US" dirty="0">
              <a:solidFill>
                <a:schemeClr val="tx1"/>
              </a:solidFill>
            </a:endParaRPr>
          </a:p>
          <a:p>
            <a:pPr algn="ctr"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</a:rPr>
              <a:t>Josh Gomez</a:t>
            </a:r>
          </a:p>
          <a:p>
            <a:pPr algn="ctr">
              <a:spcBef>
                <a:spcPts val="0"/>
              </a:spcBef>
            </a:pPr>
            <a:endParaRPr lang="en-US" dirty="0">
              <a:solidFill>
                <a:schemeClr val="tx1"/>
              </a:solidFill>
            </a:endParaRPr>
          </a:p>
          <a:p>
            <a:pPr algn="ctr"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</a:rPr>
              <a:t>Michael Medulla</a:t>
            </a:r>
          </a:p>
          <a:p>
            <a:pPr algn="ctr">
              <a:spcBef>
                <a:spcPts val="0"/>
              </a:spcBef>
            </a:pPr>
            <a:endParaRPr lang="en-US" dirty="0">
              <a:solidFill>
                <a:schemeClr val="tx1"/>
              </a:solidFill>
            </a:endParaRPr>
          </a:p>
          <a:p>
            <a:pPr algn="ctr">
              <a:spcBef>
                <a:spcPts val="0"/>
              </a:spcBef>
            </a:pPr>
            <a:r>
              <a:rPr lang="en-US" dirty="0">
                <a:solidFill>
                  <a:schemeClr val="tx1"/>
                </a:solidFill>
              </a:rPr>
              <a:t>Mohammad Qasem</a:t>
            </a:r>
          </a:p>
        </p:txBody>
      </p:sp>
      <p:pic>
        <p:nvPicPr>
          <p:cNvPr id="1026" name="Picture 2" descr="http://nau.edu/uploadedImages/Administrative/University_Advancement_Sites/Marketing/Logos_and_Templates/thumbnail_NAU_primary_28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454" y="396128"/>
            <a:ext cx="4346699" cy="1599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399" y="3460102"/>
            <a:ext cx="4004906" cy="300368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B2F2-031F-4FD9-ACAE-F215C908AD7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4202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30950" cy="1400530"/>
          </a:xfrm>
        </p:spPr>
        <p:txBody>
          <a:bodyPr/>
          <a:lstStyle/>
          <a:p>
            <a:r>
              <a:rPr lang="en-US" dirty="0"/>
              <a:t>Manufacturing (Fuselage)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6111" y="1264553"/>
            <a:ext cx="6326939" cy="3511464"/>
          </a:xfrm>
        </p:spPr>
        <p:txBody>
          <a:bodyPr>
            <a:normAutofit/>
          </a:bodyPr>
          <a:lstStyle/>
          <a:p>
            <a:r>
              <a:rPr lang="en-US" dirty="0"/>
              <a:t>Two carbon fiber rods</a:t>
            </a:r>
          </a:p>
          <a:p>
            <a:endParaRPr lang="en-US" dirty="0"/>
          </a:p>
          <a:p>
            <a:r>
              <a:rPr lang="en-US" dirty="0"/>
              <a:t>One vertical, one horizontal to eliminate bending</a:t>
            </a:r>
          </a:p>
          <a:p>
            <a:endParaRPr lang="en-US" dirty="0"/>
          </a:p>
          <a:p>
            <a:r>
              <a:rPr lang="en-US" dirty="0"/>
              <a:t>Reduced rod length to align CG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Specific Design to fit in the tail and cockpit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040505" y="5092756"/>
            <a:ext cx="27245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Carbon Fiber Rod Fuselage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6485" y="1268145"/>
            <a:ext cx="2452581" cy="3717597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7093821" y="2634415"/>
            <a:ext cx="1086679" cy="2097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 rot="5400000">
            <a:off x="7171618" y="3214181"/>
            <a:ext cx="931084" cy="1910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828778" y="3859312"/>
            <a:ext cx="1775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Cross Section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302085" y="5455073"/>
            <a:ext cx="45719" cy="10916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212978" y="4845925"/>
            <a:ext cx="223935" cy="718457"/>
          </a:xfrm>
          <a:prstGeom prst="rect">
            <a:avLst/>
          </a:prstGeom>
          <a:solidFill>
            <a:srgbClr val="2607E3">
              <a:alpha val="25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67530" y="4985742"/>
            <a:ext cx="2314833" cy="329514"/>
          </a:xfrm>
          <a:prstGeom prst="rect">
            <a:avLst/>
          </a:prstGeom>
          <a:solidFill>
            <a:srgbClr val="0070C0">
              <a:alpha val="25000"/>
            </a:srgbClr>
          </a:solidFill>
          <a:ln>
            <a:solidFill>
              <a:schemeClr val="bg1"/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  <a:reflection stA="0" endPos="650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6" name="Snip Same Side Corner Rectangle 6"/>
          <p:cNvSpPr/>
          <p:nvPr/>
        </p:nvSpPr>
        <p:spPr>
          <a:xfrm>
            <a:off x="993707" y="6402130"/>
            <a:ext cx="662474" cy="289249"/>
          </a:xfrm>
          <a:prstGeom prst="snip2SameRect">
            <a:avLst/>
          </a:prstGeom>
          <a:solidFill>
            <a:srgbClr val="0070C0">
              <a:alpha val="25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67530" y="5154758"/>
            <a:ext cx="1053952" cy="160498"/>
          </a:xfrm>
          <a:prstGeom prst="rect">
            <a:avLst/>
          </a:prstGeom>
          <a:solidFill>
            <a:srgbClr val="FFFF00">
              <a:alpha val="25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436912" y="5154758"/>
            <a:ext cx="1041199" cy="155690"/>
          </a:xfrm>
          <a:prstGeom prst="rect">
            <a:avLst/>
          </a:prstGeom>
          <a:solidFill>
            <a:srgbClr val="FFFF00">
              <a:alpha val="25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004904" y="6629645"/>
            <a:ext cx="651277" cy="56927"/>
          </a:xfrm>
          <a:prstGeom prst="rect">
            <a:avLst/>
          </a:prstGeom>
          <a:solidFill>
            <a:schemeClr val="tx1">
              <a:alpha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B2F2-031F-4FD9-ACAE-F215C908AD74}" type="slidenum">
              <a:rPr lang="en-US" smtClean="0"/>
              <a:t>10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6720027" y="6475756"/>
            <a:ext cx="54699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Michael Medulla| Team 18 | Northern Arizona University</a:t>
            </a:r>
          </a:p>
        </p:txBody>
      </p:sp>
    </p:spTree>
    <p:extLst>
      <p:ext uri="{BB962C8B-B14F-4D97-AF65-F5344CB8AC3E}">
        <p14:creationId xmlns:p14="http://schemas.microsoft.com/office/powerpoint/2010/main" val="36210598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818600"/>
          </a:xfrm>
        </p:spPr>
        <p:txBody>
          <a:bodyPr/>
          <a:lstStyle/>
          <a:p>
            <a:r>
              <a:rPr lang="en-US" dirty="0"/>
              <a:t>Manufacturing (Tail)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17" y="1279879"/>
            <a:ext cx="5278571" cy="3421422"/>
          </a:xfrm>
        </p:spPr>
        <p:txBody>
          <a:bodyPr/>
          <a:lstStyle/>
          <a:p>
            <a:r>
              <a:rPr lang="en-US" dirty="0"/>
              <a:t>Tapered shape</a:t>
            </a:r>
          </a:p>
          <a:p>
            <a:endParaRPr lang="en-US" dirty="0"/>
          </a:p>
          <a:p>
            <a:r>
              <a:rPr lang="en-US" dirty="0"/>
              <a:t>Tail mount connects tail to fuselage</a:t>
            </a:r>
          </a:p>
          <a:p>
            <a:endParaRPr lang="en-US" dirty="0"/>
          </a:p>
          <a:p>
            <a:r>
              <a:rPr lang="en-US" dirty="0"/>
              <a:t>Tail mount 3D printed, ABS plastic</a:t>
            </a:r>
          </a:p>
          <a:p>
            <a:endParaRPr lang="en-US" dirty="0"/>
          </a:p>
          <a:p>
            <a:r>
              <a:rPr lang="en-US" dirty="0"/>
              <a:t>Elevator made of foam + balsa wood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1216" y="1279879"/>
            <a:ext cx="2278743" cy="260120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005" y="1550635"/>
            <a:ext cx="2984500" cy="233045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7227077" y="3881085"/>
            <a:ext cx="37695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Horizontal Stabilizer &amp; Rudder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817" y="4245568"/>
            <a:ext cx="2636520" cy="193548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499" y="4245568"/>
            <a:ext cx="2824480" cy="158496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3" name="Rectangle 12"/>
          <p:cNvSpPr/>
          <p:nvPr/>
        </p:nvSpPr>
        <p:spPr>
          <a:xfrm>
            <a:off x="6206372" y="6213313"/>
            <a:ext cx="191911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i="1" dirty="0"/>
              <a:t>Tail mount, top view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175719" y="5939082"/>
            <a:ext cx="196399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i="1" dirty="0"/>
              <a:t>Tail mount, side view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302085" y="5455073"/>
            <a:ext cx="45719" cy="1091682"/>
          </a:xfrm>
          <a:prstGeom prst="rect">
            <a:avLst/>
          </a:prstGeom>
          <a:solidFill>
            <a:schemeClr val="bg1">
              <a:alpha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212978" y="4845925"/>
            <a:ext cx="223935" cy="718457"/>
          </a:xfrm>
          <a:prstGeom prst="rect">
            <a:avLst/>
          </a:prstGeom>
          <a:solidFill>
            <a:srgbClr val="2607E3">
              <a:alpha val="25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67530" y="4985742"/>
            <a:ext cx="2314833" cy="329514"/>
          </a:xfrm>
          <a:prstGeom prst="rect">
            <a:avLst/>
          </a:prstGeom>
          <a:solidFill>
            <a:srgbClr val="0070C0">
              <a:alpha val="25000"/>
            </a:srgbClr>
          </a:solidFill>
          <a:ln>
            <a:solidFill>
              <a:schemeClr val="bg1"/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  <a:reflection stA="0" endPos="650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8" name="Snip Same Side Corner Rectangle 6"/>
          <p:cNvSpPr/>
          <p:nvPr/>
        </p:nvSpPr>
        <p:spPr>
          <a:xfrm>
            <a:off x="993707" y="6402130"/>
            <a:ext cx="662474" cy="289249"/>
          </a:xfrm>
          <a:prstGeom prst="snip2Same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67530" y="5154758"/>
            <a:ext cx="1053952" cy="160498"/>
          </a:xfrm>
          <a:prstGeom prst="rect">
            <a:avLst/>
          </a:prstGeom>
          <a:solidFill>
            <a:srgbClr val="FFFF00">
              <a:alpha val="25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436912" y="5154758"/>
            <a:ext cx="1041199" cy="155690"/>
          </a:xfrm>
          <a:prstGeom prst="rect">
            <a:avLst/>
          </a:prstGeom>
          <a:solidFill>
            <a:srgbClr val="FFFF00">
              <a:alpha val="25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004904" y="6629645"/>
            <a:ext cx="651277" cy="56927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B2F2-031F-4FD9-ACAE-F215C908AD74}" type="slidenum">
              <a:rPr lang="en-US" smtClean="0"/>
              <a:t>11</a:t>
            </a:fld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6720027" y="6475756"/>
            <a:ext cx="54699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Michael Medulla| Team 18 | Northern Arizona University</a:t>
            </a:r>
          </a:p>
        </p:txBody>
      </p:sp>
    </p:spTree>
    <p:extLst>
      <p:ext uri="{BB962C8B-B14F-4D97-AF65-F5344CB8AC3E}">
        <p14:creationId xmlns:p14="http://schemas.microsoft.com/office/powerpoint/2010/main" val="18074009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Finished Design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460" y="2691837"/>
            <a:ext cx="5278827" cy="2068508"/>
          </a:xfrm>
        </p:spPr>
        <p:txBody>
          <a:bodyPr/>
          <a:lstStyle/>
          <a:p>
            <a:r>
              <a:rPr lang="en-US" dirty="0"/>
              <a:t>Propeller, motor, servos, and landing gear from previous years designs and previous flight experience.</a:t>
            </a:r>
          </a:p>
          <a:p>
            <a:endParaRPr lang="en-US" dirty="0"/>
          </a:p>
          <a:p>
            <a:r>
              <a:rPr lang="en-US" dirty="0"/>
              <a:t>Total spent: </a:t>
            </a:r>
            <a:r>
              <a:rPr lang="en-US" b="1" dirty="0"/>
              <a:t>$300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211" y="1959528"/>
            <a:ext cx="4968528" cy="3726396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B2F2-031F-4FD9-ACAE-F215C908AD74}" type="slidenum">
              <a:rPr lang="en-US" smtClean="0"/>
              <a:t>12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720027" y="6475756"/>
            <a:ext cx="54699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Josh Gomez | Team 18 | Northern Arizona University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931810" y="5792204"/>
            <a:ext cx="1549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Final Design</a:t>
            </a:r>
          </a:p>
        </p:txBody>
      </p:sp>
    </p:spTree>
    <p:extLst>
      <p:ext uri="{BB962C8B-B14F-4D97-AF65-F5344CB8AC3E}">
        <p14:creationId xmlns:p14="http://schemas.microsoft.com/office/powerpoint/2010/main" val="40866607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Testing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318" y="1663864"/>
            <a:ext cx="2503574" cy="4450798"/>
          </a:xfrm>
          <a:ln>
            <a:solidFill>
              <a:schemeClr val="bg1"/>
            </a:solidFill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B2F2-031F-4FD9-ACAE-F215C908AD74}" type="slidenum">
              <a:rPr lang="en-US" smtClean="0"/>
              <a:t>13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686" y="1663864"/>
            <a:ext cx="2503574" cy="445079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261413" y="1537475"/>
            <a:ext cx="4480567" cy="46953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dirty="0"/>
              <a:t>First flight was a success!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Weather conditions were awful. High wind speeds and snow during testing. </a:t>
            </a:r>
          </a:p>
          <a:p>
            <a:endParaRPr lang="en-US" dirty="0"/>
          </a:p>
          <a:p>
            <a:r>
              <a:rPr lang="en-US" dirty="0"/>
              <a:t>Large elevation difference from Flagstaff (7000 </a:t>
            </a:r>
            <a:r>
              <a:rPr lang="en-US" dirty="0" err="1"/>
              <a:t>ft</a:t>
            </a:r>
            <a:r>
              <a:rPr lang="en-US" dirty="0"/>
              <a:t>) to Fort Worth, TX (500 </a:t>
            </a:r>
            <a:r>
              <a:rPr lang="en-US" dirty="0" err="1"/>
              <a:t>ft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Broke rudder on first test flight</a:t>
            </a:r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720027" y="6475756"/>
            <a:ext cx="54699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Yaqoub</a:t>
            </a:r>
            <a:r>
              <a:rPr lang="en-US" sz="1400" dirty="0"/>
              <a:t> </a:t>
            </a:r>
            <a:r>
              <a:rPr lang="en-US" sz="1400" dirty="0" err="1"/>
              <a:t>Almounes</a:t>
            </a:r>
            <a:r>
              <a:rPr lang="en-US" sz="1400" dirty="0"/>
              <a:t>| Team 18 | Northern Arizona University</a:t>
            </a:r>
          </a:p>
        </p:txBody>
      </p:sp>
    </p:spTree>
    <p:extLst>
      <p:ext uri="{BB962C8B-B14F-4D97-AF65-F5344CB8AC3E}">
        <p14:creationId xmlns:p14="http://schemas.microsoft.com/office/powerpoint/2010/main" val="11175509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0462" y="1853248"/>
            <a:ext cx="5826126" cy="3862106"/>
          </a:xfrm>
        </p:spPr>
        <p:txBody>
          <a:bodyPr/>
          <a:lstStyle/>
          <a:p>
            <a:r>
              <a:rPr lang="en-US" dirty="0"/>
              <a:t>During the first round, the pushrod came loose from the elevator, causing the aircraft to crash nose first.</a:t>
            </a:r>
          </a:p>
          <a:p>
            <a:endParaRPr lang="en-US" dirty="0"/>
          </a:p>
          <a:p>
            <a:r>
              <a:rPr lang="en-US" dirty="0"/>
              <a:t>The tail mount, wing, propeller, and engine mount broke from the crash.</a:t>
            </a:r>
          </a:p>
          <a:p>
            <a:endParaRPr lang="en-US" dirty="0"/>
          </a:p>
          <a:p>
            <a:r>
              <a:rPr lang="en-US" dirty="0"/>
              <a:t>Following the first round, the team was unsuccessful in completing a flight.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B2F2-031F-4FD9-ACAE-F215C908AD74}" type="slidenum">
              <a:rPr lang="en-US" smtClean="0"/>
              <a:t>14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720027" y="6475756"/>
            <a:ext cx="54699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John Cowan| Team 18 | Northern Arizona University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03128" y="1910877"/>
            <a:ext cx="4782489" cy="358686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428049" y="6095555"/>
            <a:ext cx="2053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Inspection Table</a:t>
            </a:r>
          </a:p>
        </p:txBody>
      </p:sp>
    </p:spTree>
    <p:extLst>
      <p:ext uri="{BB962C8B-B14F-4D97-AF65-F5344CB8AC3E}">
        <p14:creationId xmlns:p14="http://schemas.microsoft.com/office/powerpoint/2010/main" val="38650946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2052919"/>
            <a:ext cx="5616715" cy="3919256"/>
          </a:xfrm>
        </p:spPr>
        <p:txBody>
          <a:bodyPr>
            <a:normAutofit/>
          </a:bodyPr>
          <a:lstStyle/>
          <a:p>
            <a:r>
              <a:rPr lang="en-US" dirty="0"/>
              <a:t>Remove landing gear.</a:t>
            </a:r>
          </a:p>
          <a:p>
            <a:endParaRPr lang="en-US" dirty="0"/>
          </a:p>
          <a:p>
            <a:r>
              <a:rPr lang="en-US" dirty="0"/>
              <a:t>Circular carbon fiber rod substituting the fuselage beams. </a:t>
            </a:r>
          </a:p>
          <a:p>
            <a:endParaRPr lang="en-US" dirty="0"/>
          </a:p>
          <a:p>
            <a:r>
              <a:rPr lang="en-US" dirty="0"/>
              <a:t>Removed rear wheel from tail mount.</a:t>
            </a:r>
          </a:p>
          <a:p>
            <a:endParaRPr lang="en-US" dirty="0"/>
          </a:p>
          <a:p>
            <a:r>
              <a:rPr lang="en-US" dirty="0"/>
              <a:t>Added fin to bottom of tail mount to protect servos upon landing.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B2F2-031F-4FD9-ACAE-F215C908AD74}" type="slidenum">
              <a:rPr lang="en-US" smtClean="0"/>
              <a:t>15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720027" y="6475756"/>
            <a:ext cx="54699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Michael Medulla| Team 18 | Northern Arizona University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56734" y="1949354"/>
            <a:ext cx="5067434" cy="3800576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0080328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Re-Testing</a:t>
            </a:r>
          </a:p>
        </p:txBody>
      </p:sp>
      <p:pic>
        <p:nvPicPr>
          <p:cNvPr id="5" name="IMG_6219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05816" y="1223058"/>
            <a:ext cx="9054964" cy="509305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B2F2-031F-4FD9-ACAE-F215C908AD74}" type="slidenum">
              <a:rPr lang="en-US" smtClean="0"/>
              <a:t>16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720027" y="6475756"/>
            <a:ext cx="54699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Michael Medulla| Team 18 | Northern Arizona University</a:t>
            </a:r>
          </a:p>
        </p:txBody>
      </p:sp>
    </p:spTree>
    <p:extLst>
      <p:ext uri="{BB962C8B-B14F-4D97-AF65-F5344CB8AC3E}">
        <p14:creationId xmlns:p14="http://schemas.microsoft.com/office/powerpoint/2010/main" val="2296903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2052918"/>
            <a:ext cx="9393627" cy="4195481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[1]	 "</a:t>
            </a:r>
            <a:r>
              <a:rPr lang="it-IT" dirty="0"/>
              <a:t>2017 Collegiate Design Series SAE Aero Design Rules</a:t>
            </a:r>
            <a:r>
              <a:rPr lang="en-US" dirty="0"/>
              <a:t>“, 2017. [Online]. Available: </a:t>
            </a:r>
            <a:r>
              <a:rPr lang="en-US" dirty="0">
                <a:hlinkClick r:id="rId2"/>
              </a:rPr>
              <a:t>https://www.saeaerodesign.com/content/2017_AERO_RULES_FINAL.pdf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[2]	"GOE 430 AIRFOIL (goe430-il)," in </a:t>
            </a:r>
            <a:r>
              <a:rPr lang="en-US" i="1" dirty="0"/>
              <a:t>Airfoil Tools</a:t>
            </a:r>
            <a:r>
              <a:rPr lang="en-US" dirty="0"/>
              <a:t>, 2017. [Online]. Available: </a:t>
            </a:r>
            <a:r>
              <a:rPr lang="en-US" dirty="0">
                <a:hlinkClick r:id="rId3"/>
              </a:rPr>
              <a:t>http://airfoiltools.com/airfoil/details?airfoil=goe430-il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B2F2-031F-4FD9-ACAE-F215C908AD7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4596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B2F2-031F-4FD9-ACAE-F215C908AD7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507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Micro Class Requirements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2014" y="1744825"/>
            <a:ext cx="8946541" cy="35295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u="sng" dirty="0"/>
              <a:t>Rules &amp; Objectives</a:t>
            </a:r>
          </a:p>
          <a:p>
            <a:pPr marL="0" indent="0">
              <a:buNone/>
            </a:pPr>
            <a:endParaRPr lang="en-US" u="sng" dirty="0"/>
          </a:p>
          <a:p>
            <a:r>
              <a:rPr lang="en-US" dirty="0"/>
              <a:t>10 lb weight limit</a:t>
            </a:r>
          </a:p>
          <a:p>
            <a:r>
              <a:rPr lang="en-US" dirty="0"/>
              <a:t> Container with 6” cross section</a:t>
            </a:r>
          </a:p>
          <a:p>
            <a:r>
              <a:rPr lang="en-US" dirty="0"/>
              <a:t>Payload bay, 1.5” X 1.5” X 5” dimensions</a:t>
            </a:r>
          </a:p>
          <a:p>
            <a:r>
              <a:rPr lang="en-US" dirty="0"/>
              <a:t>Electronic Propulsion</a:t>
            </a:r>
          </a:p>
          <a:p>
            <a:r>
              <a:rPr lang="en-US" dirty="0"/>
              <a:t>11.1 V maximum motor power</a:t>
            </a:r>
          </a:p>
          <a:p>
            <a:r>
              <a:rPr lang="en-US" dirty="0"/>
              <a:t>2200 </a:t>
            </a:r>
            <a:r>
              <a:rPr lang="en-US" dirty="0" err="1"/>
              <a:t>mAh</a:t>
            </a:r>
            <a:r>
              <a:rPr lang="en-US" dirty="0"/>
              <a:t> maximum battery capacity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B2F2-031F-4FD9-ACAE-F215C908AD74}" type="slidenum">
              <a:rPr lang="en-US" smtClean="0"/>
              <a:t>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720027" y="6475756"/>
            <a:ext cx="54699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Mohammad </a:t>
            </a:r>
            <a:r>
              <a:rPr lang="en-US" sz="1400" dirty="0" err="1"/>
              <a:t>Qasem</a:t>
            </a:r>
            <a:r>
              <a:rPr lang="en-US" sz="1400" dirty="0"/>
              <a:t> | Team 18 | Northern Arizona University</a:t>
            </a:r>
          </a:p>
        </p:txBody>
      </p:sp>
    </p:spTree>
    <p:extLst>
      <p:ext uri="{BB962C8B-B14F-4D97-AF65-F5344CB8AC3E}">
        <p14:creationId xmlns:p14="http://schemas.microsoft.com/office/powerpoint/2010/main" val="18204355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Micro Class Requirements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2014" y="1744825"/>
            <a:ext cx="8946541" cy="427964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Design Report</a:t>
            </a:r>
            <a:endParaRPr lang="en-US" dirty="0"/>
          </a:p>
          <a:p>
            <a:pPr marL="0" indent="0">
              <a:buNone/>
            </a:pPr>
            <a:r>
              <a:rPr lang="en-US" b="1" dirty="0"/>
              <a:t>	</a:t>
            </a:r>
            <a:r>
              <a:rPr lang="en-US" dirty="0"/>
              <a:t>30 page design report detailing aircraft capabilities and features.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Oral Presentation</a:t>
            </a:r>
          </a:p>
          <a:p>
            <a:pPr marL="0" indent="0">
              <a:buNone/>
            </a:pPr>
            <a:r>
              <a:rPr lang="en-US" dirty="0"/>
              <a:t>	10 minute presentation explaining the manufacturing process, testing, and projected results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Flight</a:t>
            </a:r>
            <a:endParaRPr lang="en-US" dirty="0"/>
          </a:p>
          <a:p>
            <a:pPr marL="0" indent="0">
              <a:buNone/>
            </a:pPr>
            <a:r>
              <a:rPr lang="en-US" b="1" dirty="0"/>
              <a:t>	</a:t>
            </a:r>
            <a:r>
              <a:rPr lang="en-US" dirty="0"/>
              <a:t>7 rounds of flight testing. Only scored if the aircraft successfully flew through the entire round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B2F2-031F-4FD9-ACAE-F215C908AD74}" type="slidenum">
              <a:rPr lang="en-US" smtClean="0"/>
              <a:t>3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720027" y="6475756"/>
            <a:ext cx="54699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John Cowan| Team 18 | Northern Arizona University</a:t>
            </a:r>
          </a:p>
        </p:txBody>
      </p:sp>
    </p:spTree>
    <p:extLst>
      <p:ext uri="{BB962C8B-B14F-4D97-AF65-F5344CB8AC3E}">
        <p14:creationId xmlns:p14="http://schemas.microsoft.com/office/powerpoint/2010/main" val="25026981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Previous NAU Design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IMPROVEMENTS: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1)	Increase Chord Length (Wing and Horizontal Stabilizer)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2)	Wings above fuselage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3)	Decrease body size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4)	Landing Gear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407" y="1413847"/>
            <a:ext cx="4832350" cy="24257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B2F2-031F-4FD9-ACAE-F215C908AD74}" type="slidenum">
              <a:rPr lang="en-US" smtClean="0"/>
              <a:t>4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720027" y="6475756"/>
            <a:ext cx="54699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Mohammad </a:t>
            </a:r>
            <a:r>
              <a:rPr lang="en-US" sz="1400" dirty="0" err="1"/>
              <a:t>Qasem</a:t>
            </a:r>
            <a:r>
              <a:rPr lang="en-US" sz="1400" dirty="0"/>
              <a:t> | Team 18 | Northern Arizona University</a:t>
            </a:r>
          </a:p>
        </p:txBody>
      </p:sp>
    </p:spTree>
    <p:extLst>
      <p:ext uri="{BB962C8B-B14F-4D97-AF65-F5344CB8AC3E}">
        <p14:creationId xmlns:p14="http://schemas.microsoft.com/office/powerpoint/2010/main" val="36211600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638964"/>
          </a:xfrm>
        </p:spPr>
        <p:txBody>
          <a:bodyPr/>
          <a:lstStyle/>
          <a:p>
            <a:r>
              <a:rPr lang="en-US" dirty="0"/>
              <a:t>Trade Studies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36496" y="1303819"/>
            <a:ext cx="932826" cy="44854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33611" y="1343428"/>
            <a:ext cx="24498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Horizontal Stabilizer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45832" y="1298938"/>
            <a:ext cx="1199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Cockpit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658951" y="1332368"/>
            <a:ext cx="2631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Propeller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3209731" y="1332368"/>
            <a:ext cx="8591" cy="501244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5808575" y="1332368"/>
            <a:ext cx="19208" cy="501244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8210200" y="1332368"/>
            <a:ext cx="38061" cy="501244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6130284" y="1793274"/>
            <a:ext cx="534956" cy="597159"/>
          </a:xfrm>
          <a:prstGeom prst="rect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7164288" y="1747487"/>
            <a:ext cx="726445" cy="688735"/>
          </a:xfrm>
          <a:prstGeom prst="ellipse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059344" y="4220661"/>
            <a:ext cx="20731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Criteria:</a:t>
            </a:r>
          </a:p>
          <a:p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Drag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Weight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Manufacturability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Payload Bay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636086" y="1953376"/>
            <a:ext cx="1076409" cy="377148"/>
          </a:xfrm>
          <a:prstGeom prst="rect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3436916" y="4215806"/>
            <a:ext cx="20731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Criteria:</a:t>
            </a:r>
          </a:p>
          <a:p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Lift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Aerodynamics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Manufacturability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Weight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516018" y="2091853"/>
            <a:ext cx="930898" cy="23867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Isosceles Triangle 21"/>
          <p:cNvSpPr/>
          <p:nvPr/>
        </p:nvSpPr>
        <p:spPr>
          <a:xfrm>
            <a:off x="3502385" y="1837139"/>
            <a:ext cx="944531" cy="254714"/>
          </a:xfrm>
          <a:prstGeom prst="triangl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Triangle 22"/>
          <p:cNvSpPr>
            <a:spLocks/>
          </p:cNvSpPr>
          <p:nvPr/>
        </p:nvSpPr>
        <p:spPr>
          <a:xfrm flipH="1">
            <a:off x="514310" y="2039801"/>
            <a:ext cx="606932" cy="290723"/>
          </a:xfrm>
          <a:prstGeom prst="rtTriangle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Triangle 23"/>
          <p:cNvSpPr>
            <a:spLocks/>
          </p:cNvSpPr>
          <p:nvPr/>
        </p:nvSpPr>
        <p:spPr>
          <a:xfrm>
            <a:off x="1128987" y="2037857"/>
            <a:ext cx="577054" cy="292667"/>
          </a:xfrm>
          <a:prstGeom prst="rtTriangle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972453" y="2037857"/>
            <a:ext cx="974073" cy="346556"/>
          </a:xfrm>
          <a:prstGeom prst="rect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 rot="2791606">
            <a:off x="1697972" y="3147473"/>
            <a:ext cx="770764" cy="327283"/>
          </a:xfrm>
          <a:prstGeom prst="rect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2757844">
            <a:off x="1548948" y="2749826"/>
            <a:ext cx="321328" cy="325352"/>
          </a:xfrm>
          <a:prstGeom prst="rect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8658950" y="1793274"/>
            <a:ext cx="23588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10” length, 5° pitch </a:t>
            </a:r>
          </a:p>
          <a:p>
            <a:r>
              <a:rPr lang="en-US" b="1" dirty="0">
                <a:solidFill>
                  <a:srgbClr val="0070C0"/>
                </a:solidFill>
              </a:rPr>
              <a:t>11” length, 5° pitch</a:t>
            </a:r>
          </a:p>
          <a:p>
            <a:r>
              <a:rPr lang="en-US" b="1" dirty="0">
                <a:solidFill>
                  <a:srgbClr val="0070C0"/>
                </a:solidFill>
              </a:rPr>
              <a:t>12” length, 6° pitch</a:t>
            </a:r>
          </a:p>
        </p:txBody>
      </p:sp>
      <p:cxnSp>
        <p:nvCxnSpPr>
          <p:cNvPr id="32" name="Straight Connector 31"/>
          <p:cNvCxnSpPr>
            <a:stCxn id="22" idx="2"/>
            <a:endCxn id="22" idx="0"/>
          </p:cNvCxnSpPr>
          <p:nvPr/>
        </p:nvCxnSpPr>
        <p:spPr>
          <a:xfrm flipV="1">
            <a:off x="3502385" y="1837139"/>
            <a:ext cx="472266" cy="254714"/>
          </a:xfrm>
          <a:prstGeom prst="line">
            <a:avLst/>
          </a:prstGeom>
          <a:ln w="158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stCxn id="22" idx="0"/>
            <a:endCxn id="22" idx="4"/>
          </p:cNvCxnSpPr>
          <p:nvPr/>
        </p:nvCxnSpPr>
        <p:spPr>
          <a:xfrm>
            <a:off x="3974651" y="1837139"/>
            <a:ext cx="472265" cy="254714"/>
          </a:xfrm>
          <a:prstGeom prst="line">
            <a:avLst/>
          </a:prstGeom>
          <a:ln w="158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3502385" y="2330524"/>
            <a:ext cx="944531" cy="0"/>
          </a:xfrm>
          <a:prstGeom prst="line">
            <a:avLst/>
          </a:prstGeom>
          <a:ln w="158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stCxn id="22" idx="2"/>
          </p:cNvCxnSpPr>
          <p:nvPr/>
        </p:nvCxnSpPr>
        <p:spPr>
          <a:xfrm>
            <a:off x="3502385" y="2091853"/>
            <a:ext cx="0" cy="238671"/>
          </a:xfrm>
          <a:prstGeom prst="line">
            <a:avLst/>
          </a:prstGeom>
          <a:ln w="158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4446916" y="2091853"/>
            <a:ext cx="0" cy="238671"/>
          </a:xfrm>
          <a:prstGeom prst="line">
            <a:avLst/>
          </a:prstGeom>
          <a:ln w="158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8667876" y="4215806"/>
            <a:ext cx="138295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Criteria:</a:t>
            </a:r>
          </a:p>
          <a:p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Thrust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Quantity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Weight</a:t>
            </a:r>
          </a:p>
        </p:txBody>
      </p:sp>
      <p:sp>
        <p:nvSpPr>
          <p:cNvPr id="45" name="Rectangle 44"/>
          <p:cNvSpPr/>
          <p:nvPr/>
        </p:nvSpPr>
        <p:spPr>
          <a:xfrm>
            <a:off x="412620" y="4215807"/>
            <a:ext cx="232422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Criteria:</a:t>
            </a:r>
          </a:p>
          <a:p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Lift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Weight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Manufacturability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6” cross-section </a:t>
            </a:r>
          </a:p>
        </p:txBody>
      </p:sp>
      <p:sp>
        <p:nvSpPr>
          <p:cNvPr id="52" name="Rectangle 51"/>
          <p:cNvSpPr/>
          <p:nvPr/>
        </p:nvSpPr>
        <p:spPr>
          <a:xfrm rot="18980690">
            <a:off x="930816" y="3133291"/>
            <a:ext cx="770764" cy="327283"/>
          </a:xfrm>
          <a:prstGeom prst="rect">
            <a:avLst/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563054" y="2408827"/>
            <a:ext cx="9445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Tapered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47350" y="2422878"/>
            <a:ext cx="1261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Rectangular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023788" y="2436222"/>
            <a:ext cx="8091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Square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117045" y="2468826"/>
            <a:ext cx="8733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Circular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9037" y="2384413"/>
            <a:ext cx="11917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Delta Wing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96267" y="2430580"/>
            <a:ext cx="9436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Square Wing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21242" y="3783692"/>
            <a:ext cx="11842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Flying Wing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B2F2-031F-4FD9-ACAE-F215C908AD74}" type="slidenum">
              <a:rPr lang="en-US" smtClean="0"/>
              <a:t>5</a:t>
            </a:fld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6720027" y="6475756"/>
            <a:ext cx="54699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John Cowan| Team 18 | Northern Arizona University</a:t>
            </a:r>
          </a:p>
        </p:txBody>
      </p:sp>
    </p:spTree>
    <p:extLst>
      <p:ext uri="{BB962C8B-B14F-4D97-AF65-F5344CB8AC3E}">
        <p14:creationId xmlns:p14="http://schemas.microsoft.com/office/powerpoint/2010/main" val="27166673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Unique Approach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B2F2-031F-4FD9-ACAE-F215C908AD74}" type="slidenum">
              <a:rPr lang="en-US" smtClean="0"/>
              <a:t>6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720027" y="6475756"/>
            <a:ext cx="54699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Josh Gomez| Team 18 | Northern Arizona University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103312" y="1671919"/>
            <a:ext cx="9249228" cy="1274481"/>
          </a:xfrm>
        </p:spPr>
        <p:txBody>
          <a:bodyPr>
            <a:normAutofit fontScale="85000" lnSpcReduction="20000"/>
          </a:bodyPr>
          <a:lstStyle/>
          <a:p>
            <a:r>
              <a:rPr lang="en-US" sz="2400" dirty="0"/>
              <a:t>In the competition, our design had a couple features that no other plane utilized</a:t>
            </a:r>
          </a:p>
          <a:p>
            <a:endParaRPr lang="en-US" dirty="0"/>
          </a:p>
          <a:p>
            <a:pPr marL="457200" lvl="1" indent="0">
              <a:buNone/>
            </a:pPr>
            <a:r>
              <a:rPr lang="en-US" dirty="0"/>
              <a:t> 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87612" y="2577068"/>
            <a:ext cx="1589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3D Printing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466562" y="2292635"/>
            <a:ext cx="214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Foam Material (Wings &amp; Rudder)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030" y="3072449"/>
            <a:ext cx="3778251" cy="283368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184" y="3072449"/>
            <a:ext cx="3147220" cy="283368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2381007" y="5906137"/>
            <a:ext cx="18022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3D Printed Body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839366" y="5906137"/>
            <a:ext cx="14008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Foam Wings</a:t>
            </a:r>
          </a:p>
        </p:txBody>
      </p:sp>
    </p:spTree>
    <p:extLst>
      <p:ext uri="{BB962C8B-B14F-4D97-AF65-F5344CB8AC3E}">
        <p14:creationId xmlns:p14="http://schemas.microsoft.com/office/powerpoint/2010/main" val="16952461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302085" y="5455073"/>
            <a:ext cx="45719" cy="10916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212978" y="4845925"/>
            <a:ext cx="223935" cy="718457"/>
          </a:xfrm>
          <a:prstGeom prst="rect">
            <a:avLst/>
          </a:prstGeom>
          <a:solidFill>
            <a:srgbClr val="2607E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Manufacturing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167530" y="4985742"/>
            <a:ext cx="2314833" cy="329514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  <a:reflection stA="0" endPos="650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7" name="Snip Same Side Corner Rectangle 6"/>
          <p:cNvSpPr/>
          <p:nvPr/>
        </p:nvSpPr>
        <p:spPr>
          <a:xfrm>
            <a:off x="993707" y="6402130"/>
            <a:ext cx="662474" cy="289249"/>
          </a:xfrm>
          <a:prstGeom prst="snip2Same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103132" y="5564382"/>
            <a:ext cx="2351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NAU Machine Shop</a:t>
            </a:r>
          </a:p>
        </p:txBody>
      </p:sp>
      <p:pic>
        <p:nvPicPr>
          <p:cNvPr id="1028" name="Picture 4" descr="Image result for nau machine sho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841" y="1255373"/>
            <a:ext cx="5634441" cy="4259003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3d printing nau libra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741" y="1255373"/>
            <a:ext cx="4249243" cy="3186932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114593" y="4431744"/>
            <a:ext cx="2735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NAU Library 3D Printing</a:t>
            </a:r>
          </a:p>
        </p:txBody>
      </p:sp>
      <p:sp>
        <p:nvSpPr>
          <p:cNvPr id="3" name="Rectangle 2"/>
          <p:cNvSpPr/>
          <p:nvPr/>
        </p:nvSpPr>
        <p:spPr>
          <a:xfrm>
            <a:off x="167530" y="5154758"/>
            <a:ext cx="1053952" cy="160498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436912" y="5154758"/>
            <a:ext cx="1041199" cy="155690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04904" y="6629645"/>
            <a:ext cx="651277" cy="56927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B2F2-031F-4FD9-ACAE-F215C908AD74}" type="slidenum">
              <a:rPr lang="en-US" smtClean="0"/>
              <a:t>7</a:t>
            </a:fld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720027" y="6475756"/>
            <a:ext cx="54699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Yaqoub</a:t>
            </a:r>
            <a:r>
              <a:rPr lang="en-US" sz="1400" dirty="0"/>
              <a:t> </a:t>
            </a:r>
            <a:r>
              <a:rPr lang="en-US" sz="1400" dirty="0" err="1"/>
              <a:t>Almounes</a:t>
            </a:r>
            <a:r>
              <a:rPr lang="en-US" sz="1400" dirty="0"/>
              <a:t>| Team 18 | Northern Arizona University</a:t>
            </a:r>
          </a:p>
        </p:txBody>
      </p:sp>
    </p:spTree>
    <p:extLst>
      <p:ext uri="{BB962C8B-B14F-4D97-AF65-F5344CB8AC3E}">
        <p14:creationId xmlns:p14="http://schemas.microsoft.com/office/powerpoint/2010/main" val="19674996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Manufacturing (Wings)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4981" y="1403113"/>
            <a:ext cx="6270954" cy="344281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GOE 430 airfoil</a:t>
            </a:r>
          </a:p>
          <a:p>
            <a:endParaRPr lang="en-US" dirty="0"/>
          </a:p>
          <a:p>
            <a:r>
              <a:rPr lang="en-US" dirty="0"/>
              <a:t>42” wingspan, 8” chord length gives AR of 5.25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Hot wire cutter used to create wings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Duplicate wings in case of failure</a:t>
            </a:r>
          </a:p>
          <a:p>
            <a:endParaRPr lang="en-US" dirty="0"/>
          </a:p>
          <a:p>
            <a:r>
              <a:rPr lang="en-US" dirty="0"/>
              <a:t>Ailerons made out of foam + balsa wood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583" y="4985742"/>
            <a:ext cx="5106113" cy="1124107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5999583" y="6186196"/>
            <a:ext cx="4945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GOE 430 Airfoil [2]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967" y="2706249"/>
            <a:ext cx="1974850" cy="34036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3527811" y="6186196"/>
            <a:ext cx="20892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Hot Wire Foam Cutter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86799" y="1846318"/>
                <a:ext cx="3023671" cy="1806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𝐴𝑅</m:t>
                      </m:r>
                      <m:r>
                        <a:rPr lang="en-US" sz="2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num>
                        <m:den>
                          <m:r>
                            <a:rPr lang="en-US" sz="26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</m:oMath>
                  </m:oMathPara>
                </a14:m>
                <a:endParaRPr lang="en-US" sz="2600" dirty="0"/>
              </a:p>
              <a:p>
                <a:endParaRPr lang="en-US" sz="2600" dirty="0"/>
              </a:p>
              <a:p>
                <a:r>
                  <a:rPr lang="en-US" dirty="0"/>
                  <a:t>b = wingspan</a:t>
                </a:r>
              </a:p>
              <a:p>
                <a:r>
                  <a:rPr lang="en-US" dirty="0"/>
                  <a:t>c = chord length</a:t>
                </a: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799" y="1846318"/>
                <a:ext cx="3023671" cy="1806328"/>
              </a:xfrm>
              <a:prstGeom prst="rect">
                <a:avLst/>
              </a:prstGeom>
              <a:blipFill>
                <a:blip r:embed="rId4"/>
                <a:stretch>
                  <a:fillRect l="-1613" b="-43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/>
          <p:cNvSpPr/>
          <p:nvPr/>
        </p:nvSpPr>
        <p:spPr>
          <a:xfrm>
            <a:off x="1302085" y="5455073"/>
            <a:ext cx="45719" cy="1091682"/>
          </a:xfrm>
          <a:prstGeom prst="rect">
            <a:avLst/>
          </a:prstGeom>
          <a:solidFill>
            <a:schemeClr val="bg1">
              <a:alpha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212978" y="4845925"/>
            <a:ext cx="223935" cy="718457"/>
          </a:xfrm>
          <a:prstGeom prst="rect">
            <a:avLst/>
          </a:prstGeom>
          <a:solidFill>
            <a:srgbClr val="2607E3">
              <a:alpha val="25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67530" y="4985742"/>
            <a:ext cx="2314833" cy="329514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  <a:reflection stA="0" endPos="650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7" name="Snip Same Side Corner Rectangle 6"/>
          <p:cNvSpPr/>
          <p:nvPr/>
        </p:nvSpPr>
        <p:spPr>
          <a:xfrm>
            <a:off x="993707" y="6402130"/>
            <a:ext cx="662474" cy="289249"/>
          </a:xfrm>
          <a:prstGeom prst="snip2SameRect">
            <a:avLst/>
          </a:prstGeom>
          <a:solidFill>
            <a:srgbClr val="0070C0">
              <a:alpha val="25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67530" y="5154758"/>
            <a:ext cx="1053952" cy="160498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436912" y="5154758"/>
            <a:ext cx="1041199" cy="155690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004904" y="6629645"/>
            <a:ext cx="651277" cy="56927"/>
          </a:xfrm>
          <a:prstGeom prst="rect">
            <a:avLst/>
          </a:prstGeom>
          <a:solidFill>
            <a:schemeClr val="tx1">
              <a:alpha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B2F2-031F-4FD9-ACAE-F215C908AD74}" type="slidenum">
              <a:rPr lang="en-US" smtClean="0"/>
              <a:t>8</a:t>
            </a:fld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6720027" y="6475756"/>
            <a:ext cx="54699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Josh Gomez| Team 18 | Northern Arizona University</a:t>
            </a:r>
          </a:p>
        </p:txBody>
      </p:sp>
    </p:spTree>
    <p:extLst>
      <p:ext uri="{BB962C8B-B14F-4D97-AF65-F5344CB8AC3E}">
        <p14:creationId xmlns:p14="http://schemas.microsoft.com/office/powerpoint/2010/main" val="5355740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Manufacturing (Cockpit)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530" y="1561409"/>
            <a:ext cx="6774025" cy="2337460"/>
          </a:xfrm>
        </p:spPr>
        <p:txBody>
          <a:bodyPr>
            <a:normAutofit/>
          </a:bodyPr>
          <a:lstStyle/>
          <a:p>
            <a:r>
              <a:rPr lang="en-US" dirty="0"/>
              <a:t>Cockpit includes payload bay &amp; electronics cargo</a:t>
            </a:r>
          </a:p>
          <a:p>
            <a:endParaRPr lang="en-US" dirty="0"/>
          </a:p>
          <a:p>
            <a:r>
              <a:rPr lang="en-US" dirty="0"/>
              <a:t>3D printed, ABS plastic</a:t>
            </a:r>
          </a:p>
          <a:p>
            <a:endParaRPr lang="en-US" dirty="0"/>
          </a:p>
          <a:p>
            <a:r>
              <a:rPr lang="en-US" dirty="0"/>
              <a:t>CG aligned with center of payload bay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001580" y="3227720"/>
            <a:ext cx="31817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Cockpit, top view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3625" y="1851993"/>
            <a:ext cx="4057650" cy="130175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275" y="3994456"/>
            <a:ext cx="4064000" cy="13208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8410916" y="5368928"/>
            <a:ext cx="25659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Cockpit, bottom view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302085" y="5455073"/>
            <a:ext cx="45719" cy="1091682"/>
          </a:xfrm>
          <a:prstGeom prst="rect">
            <a:avLst/>
          </a:prstGeom>
          <a:solidFill>
            <a:schemeClr val="bg1">
              <a:alpha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212978" y="4845925"/>
            <a:ext cx="223935" cy="718457"/>
          </a:xfrm>
          <a:prstGeom prst="rect">
            <a:avLst/>
          </a:prstGeom>
          <a:solidFill>
            <a:srgbClr val="2607E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67530" y="4985742"/>
            <a:ext cx="2314833" cy="329514"/>
          </a:xfrm>
          <a:prstGeom prst="rect">
            <a:avLst/>
          </a:prstGeom>
          <a:solidFill>
            <a:srgbClr val="0070C0">
              <a:alpha val="25000"/>
            </a:srgbClr>
          </a:solidFill>
          <a:ln>
            <a:solidFill>
              <a:schemeClr val="bg1"/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  <a:reflection stA="0" endPos="650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6" name="Snip Same Side Corner Rectangle 6"/>
          <p:cNvSpPr/>
          <p:nvPr/>
        </p:nvSpPr>
        <p:spPr>
          <a:xfrm>
            <a:off x="993707" y="6402130"/>
            <a:ext cx="662474" cy="289249"/>
          </a:xfrm>
          <a:prstGeom prst="snip2SameRect">
            <a:avLst/>
          </a:prstGeom>
          <a:solidFill>
            <a:srgbClr val="0070C0">
              <a:alpha val="25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67530" y="5154758"/>
            <a:ext cx="1053952" cy="160498"/>
          </a:xfrm>
          <a:prstGeom prst="rect">
            <a:avLst/>
          </a:prstGeom>
          <a:solidFill>
            <a:srgbClr val="FFFF00">
              <a:alpha val="25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436912" y="5154758"/>
            <a:ext cx="1041199" cy="155690"/>
          </a:xfrm>
          <a:prstGeom prst="rect">
            <a:avLst/>
          </a:prstGeom>
          <a:solidFill>
            <a:srgbClr val="FFFF00">
              <a:alpha val="25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004904" y="6629645"/>
            <a:ext cx="651277" cy="56927"/>
          </a:xfrm>
          <a:prstGeom prst="rect">
            <a:avLst/>
          </a:prstGeom>
          <a:solidFill>
            <a:schemeClr val="tx1">
              <a:alpha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B2F2-031F-4FD9-ACAE-F215C908AD74}" type="slidenum">
              <a:rPr lang="en-US" smtClean="0"/>
              <a:t>9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6720027" y="6475756"/>
            <a:ext cx="54699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Yaqoub</a:t>
            </a:r>
            <a:r>
              <a:rPr lang="en-US" sz="1400" dirty="0"/>
              <a:t> </a:t>
            </a:r>
            <a:r>
              <a:rPr lang="en-US" sz="1400" dirty="0" err="1"/>
              <a:t>Almounes</a:t>
            </a:r>
            <a:r>
              <a:rPr lang="en-US" sz="1400" dirty="0"/>
              <a:t> | Team 18 | Northern Arizona University</a:t>
            </a:r>
          </a:p>
        </p:txBody>
      </p:sp>
    </p:spTree>
    <p:extLst>
      <p:ext uri="{BB962C8B-B14F-4D97-AF65-F5344CB8AC3E}">
        <p14:creationId xmlns:p14="http://schemas.microsoft.com/office/powerpoint/2010/main" val="103446711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617</TotalTime>
  <Words>653</Words>
  <Application>Microsoft Office PowerPoint</Application>
  <PresentationFormat>Widescreen</PresentationFormat>
  <Paragraphs>204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Cambria Math</vt:lpstr>
      <vt:lpstr>Century Gothic</vt:lpstr>
      <vt:lpstr>Wingdings</vt:lpstr>
      <vt:lpstr>Wingdings 3</vt:lpstr>
      <vt:lpstr>Ion</vt:lpstr>
      <vt:lpstr>Team Aeolus #313 </vt:lpstr>
      <vt:lpstr>Micro Class Requirements</vt:lpstr>
      <vt:lpstr>Micro Class Requirements</vt:lpstr>
      <vt:lpstr>Previous NAU Design</vt:lpstr>
      <vt:lpstr>Trade Studies</vt:lpstr>
      <vt:lpstr>Unique Approach</vt:lpstr>
      <vt:lpstr>Manufacturing</vt:lpstr>
      <vt:lpstr>Manufacturing (Wings)</vt:lpstr>
      <vt:lpstr>Manufacturing (Cockpit)</vt:lpstr>
      <vt:lpstr>Manufacturing (Fuselage)</vt:lpstr>
      <vt:lpstr>Manufacturing (Tail)</vt:lpstr>
      <vt:lpstr>Finished Design</vt:lpstr>
      <vt:lpstr>Testing</vt:lpstr>
      <vt:lpstr>Results</vt:lpstr>
      <vt:lpstr>Improvements</vt:lpstr>
      <vt:lpstr>Re-Testing</vt:lpstr>
      <vt:lpstr>References</vt:lpstr>
      <vt:lpstr>Thank you.</vt:lpstr>
    </vt:vector>
  </TitlesOfParts>
  <Company>Northern Arizona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Team Aeolus #313</dc:title>
  <dc:creator>NAU Student</dc:creator>
  <cp:lastModifiedBy>Hilton Worldwide</cp:lastModifiedBy>
  <cp:revision>91</cp:revision>
  <dcterms:created xsi:type="dcterms:W3CDTF">2017-02-24T23:19:37Z</dcterms:created>
  <dcterms:modified xsi:type="dcterms:W3CDTF">2017-05-02T04:21:56Z</dcterms:modified>
</cp:coreProperties>
</file>